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RQND Pro Medium" charset="1" panose="00000500000000000000"/>
      <p:regular r:id="rId15"/>
    </p:embeddedFont>
    <p:embeddedFont>
      <p:font typeface="Poppins" charset="1" panose="00000500000000000000"/>
      <p:regular r:id="rId16"/>
    </p:embeddedFont>
    <p:embeddedFont>
      <p:font typeface="RQND Pro" charset="1" panose="00000500000000000000"/>
      <p:regular r:id="rId17"/>
    </p:embeddedFont>
    <p:embeddedFont>
      <p:font typeface="Canva Sans" charset="1" panose="020B05030305010401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1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https://www.youtube.com/watch?v=g4m6StzUcOw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90620" y="3086100"/>
            <a:ext cx="4123310" cy="4114800"/>
          </a:xfrm>
          <a:custGeom>
            <a:avLst/>
            <a:gdLst/>
            <a:ahLst/>
            <a:cxnLst/>
            <a:rect r="r" b="b" t="t" l="l"/>
            <a:pathLst>
              <a:path h="4114800" w="4123310">
                <a:moveTo>
                  <a:pt x="0" y="0"/>
                </a:moveTo>
                <a:lnTo>
                  <a:pt x="4123311" y="0"/>
                </a:lnTo>
                <a:lnTo>
                  <a:pt x="4123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112876" y="4590032"/>
            <a:ext cx="14062249" cy="992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72"/>
              </a:lnSpc>
              <a:spcBef>
                <a:spcPct val="0"/>
              </a:spcBef>
            </a:pPr>
            <a:r>
              <a:rPr lang="en-US" sz="5766" spc="2093">
                <a:solidFill>
                  <a:srgbClr val="FFFFFF"/>
                </a:solidFill>
                <a:latin typeface="RQND Pro Medium"/>
                <a:ea typeface="RQND Pro Medium"/>
                <a:cs typeface="RQND Pro Medium"/>
                <a:sym typeface="RQND Pro Medium"/>
              </a:rPr>
              <a:t>ROZPOZNÁVÁNÍ OBLIČEJE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37498" y="-560877"/>
            <a:ext cx="10753446" cy="10753446"/>
          </a:xfrm>
          <a:custGeom>
            <a:avLst/>
            <a:gdLst/>
            <a:ahLst/>
            <a:cxnLst/>
            <a:rect r="r" b="b" t="t" l="l"/>
            <a:pathLst>
              <a:path h="10753446" w="10753446">
                <a:moveTo>
                  <a:pt x="0" y="0"/>
                </a:moveTo>
                <a:lnTo>
                  <a:pt x="10753447" y="0"/>
                </a:lnTo>
                <a:lnTo>
                  <a:pt x="10753447" y="10753447"/>
                </a:lnTo>
                <a:lnTo>
                  <a:pt x="0" y="10753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827356" y="5741512"/>
            <a:ext cx="4123310" cy="4114800"/>
          </a:xfrm>
          <a:custGeom>
            <a:avLst/>
            <a:gdLst/>
            <a:ahLst/>
            <a:cxnLst/>
            <a:rect r="r" b="b" t="t" l="l"/>
            <a:pathLst>
              <a:path h="4114800" w="4123310">
                <a:moveTo>
                  <a:pt x="0" y="0"/>
                </a:moveTo>
                <a:lnTo>
                  <a:pt x="4123311" y="0"/>
                </a:lnTo>
                <a:lnTo>
                  <a:pt x="4123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00858" y="2860241"/>
            <a:ext cx="1696903" cy="1693401"/>
          </a:xfrm>
          <a:custGeom>
            <a:avLst/>
            <a:gdLst/>
            <a:ahLst/>
            <a:cxnLst/>
            <a:rect r="r" b="b" t="t" l="l"/>
            <a:pathLst>
              <a:path h="1693401" w="1696903">
                <a:moveTo>
                  <a:pt x="0" y="0"/>
                </a:moveTo>
                <a:lnTo>
                  <a:pt x="1696903" y="0"/>
                </a:lnTo>
                <a:lnTo>
                  <a:pt x="1696903" y="1693401"/>
                </a:lnTo>
                <a:lnTo>
                  <a:pt x="0" y="16934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266207" y="4815847"/>
            <a:ext cx="6909876" cy="5635360"/>
          </a:xfrm>
          <a:custGeom>
            <a:avLst/>
            <a:gdLst/>
            <a:ahLst/>
            <a:cxnLst/>
            <a:rect r="r" b="b" t="t" l="l"/>
            <a:pathLst>
              <a:path h="5635360" w="6909876">
                <a:moveTo>
                  <a:pt x="0" y="0"/>
                </a:moveTo>
                <a:lnTo>
                  <a:pt x="6909877" y="0"/>
                </a:lnTo>
                <a:lnTo>
                  <a:pt x="6909877" y="5635360"/>
                </a:lnTo>
                <a:lnTo>
                  <a:pt x="0" y="56353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363641" y="3630742"/>
            <a:ext cx="13450580" cy="946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6"/>
              </a:lnSpc>
              <a:spcBef>
                <a:spcPct val="0"/>
              </a:spcBef>
            </a:pPr>
            <a:r>
              <a:rPr lang="en-US" sz="268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Rozpoznávání obličeje se poprvé objevilo už v android telefonech s verzí 4.0 v roce 2011. Což byl o dost dříve, než přišel Apple s jeho Face ID.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15920" y="1073085"/>
            <a:ext cx="3012239" cy="1787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0"/>
              </a:lnSpc>
              <a:spcBef>
                <a:spcPct val="0"/>
              </a:spcBef>
            </a:pPr>
            <a:r>
              <a:rPr lang="en-US" sz="10421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Vznik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51117" y="1111981"/>
            <a:ext cx="10737703" cy="8063039"/>
          </a:xfrm>
          <a:custGeom>
            <a:avLst/>
            <a:gdLst/>
            <a:ahLst/>
            <a:cxnLst/>
            <a:rect r="r" b="b" t="t" l="l"/>
            <a:pathLst>
              <a:path h="8063039" w="10737703">
                <a:moveTo>
                  <a:pt x="0" y="0"/>
                </a:moveTo>
                <a:lnTo>
                  <a:pt x="10737703" y="0"/>
                </a:lnTo>
                <a:lnTo>
                  <a:pt x="10737703" y="8063038"/>
                </a:lnTo>
                <a:lnTo>
                  <a:pt x="0" y="80630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2899" y="799660"/>
            <a:ext cx="4123310" cy="4114800"/>
          </a:xfrm>
          <a:custGeom>
            <a:avLst/>
            <a:gdLst/>
            <a:ahLst/>
            <a:cxnLst/>
            <a:rect r="r" b="b" t="t" l="l"/>
            <a:pathLst>
              <a:path h="4114800" w="4123310">
                <a:moveTo>
                  <a:pt x="0" y="0"/>
                </a:moveTo>
                <a:lnTo>
                  <a:pt x="4123310" y="0"/>
                </a:lnTo>
                <a:lnTo>
                  <a:pt x="41233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01638" y="1217561"/>
            <a:ext cx="4958334" cy="8229600"/>
          </a:xfrm>
          <a:custGeom>
            <a:avLst/>
            <a:gdLst/>
            <a:ahLst/>
            <a:cxnLst/>
            <a:rect r="r" b="b" t="t" l="l"/>
            <a:pathLst>
              <a:path h="8229600" w="4958334">
                <a:moveTo>
                  <a:pt x="0" y="0"/>
                </a:moveTo>
                <a:lnTo>
                  <a:pt x="4958334" y="0"/>
                </a:lnTo>
                <a:lnTo>
                  <a:pt x="49583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910679" y="2778020"/>
            <a:ext cx="8793728" cy="191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34"/>
              </a:lnSpc>
            </a:pPr>
            <a:r>
              <a:rPr lang="en-US" sz="11224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Druhy Rozpoznávání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54065" y="5038725"/>
            <a:ext cx="7106955" cy="1300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38"/>
              </a:lnSpc>
            </a:pPr>
            <a:r>
              <a:rPr lang="en-US" sz="367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1) 2D sken</a:t>
            </a:r>
          </a:p>
          <a:p>
            <a:pPr algn="ctr">
              <a:lnSpc>
                <a:spcPts val="5138"/>
              </a:lnSpc>
              <a:spcBef>
                <a:spcPct val="0"/>
              </a:spcBef>
            </a:pPr>
            <a:r>
              <a:rPr lang="en-US" sz="367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2) 3D sken (Face ID)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081921" y="0"/>
            <a:ext cx="9136371" cy="10670214"/>
          </a:xfrm>
          <a:custGeom>
            <a:avLst/>
            <a:gdLst/>
            <a:ahLst/>
            <a:cxnLst/>
            <a:rect r="r" b="b" t="t" l="l"/>
            <a:pathLst>
              <a:path h="10670214" w="9136371">
                <a:moveTo>
                  <a:pt x="0" y="0"/>
                </a:moveTo>
                <a:lnTo>
                  <a:pt x="9136371" y="0"/>
                </a:lnTo>
                <a:lnTo>
                  <a:pt x="9136371" y="10670214"/>
                </a:lnTo>
                <a:lnTo>
                  <a:pt x="0" y="106702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29677" y="5143500"/>
            <a:ext cx="1696903" cy="1693401"/>
          </a:xfrm>
          <a:custGeom>
            <a:avLst/>
            <a:gdLst/>
            <a:ahLst/>
            <a:cxnLst/>
            <a:rect r="r" b="b" t="t" l="l"/>
            <a:pathLst>
              <a:path h="1693401" w="1696903">
                <a:moveTo>
                  <a:pt x="0" y="0"/>
                </a:moveTo>
                <a:lnTo>
                  <a:pt x="1696903" y="0"/>
                </a:lnTo>
                <a:lnTo>
                  <a:pt x="1696903" y="1693401"/>
                </a:lnTo>
                <a:lnTo>
                  <a:pt x="0" y="16934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88052" y="3637131"/>
            <a:ext cx="8935562" cy="108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2D SKEN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88052" y="5076825"/>
            <a:ext cx="9037743" cy="2009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  <a:spcBef>
                <a:spcPct val="0"/>
              </a:spcBef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Dvojrozměrný sken funguje tak, že vás telefon přední kamerou při nastavování vyfotí z několika úhlů, a pokud telefon při následném přihlašování uzná, že se s uloženou podobou vašeho obličeje shodujete, odemkne se. Pokud se shodovat nebude zůstane zamčený.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63265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72856" y="0"/>
            <a:ext cx="9023070" cy="10312080"/>
          </a:xfrm>
          <a:custGeom>
            <a:avLst/>
            <a:gdLst/>
            <a:ahLst/>
            <a:cxnLst/>
            <a:rect r="r" b="b" t="t" l="l"/>
            <a:pathLst>
              <a:path h="10312080" w="9023070">
                <a:moveTo>
                  <a:pt x="0" y="0"/>
                </a:moveTo>
                <a:lnTo>
                  <a:pt x="9023070" y="0"/>
                </a:lnTo>
                <a:lnTo>
                  <a:pt x="9023070" y="10312080"/>
                </a:lnTo>
                <a:lnTo>
                  <a:pt x="0" y="10312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444132" y="4770195"/>
            <a:ext cx="1696903" cy="1693401"/>
          </a:xfrm>
          <a:custGeom>
            <a:avLst/>
            <a:gdLst/>
            <a:ahLst/>
            <a:cxnLst/>
            <a:rect r="r" b="b" t="t" l="l"/>
            <a:pathLst>
              <a:path h="1693401" w="1696903">
                <a:moveTo>
                  <a:pt x="0" y="0"/>
                </a:moveTo>
                <a:lnTo>
                  <a:pt x="1696903" y="0"/>
                </a:lnTo>
                <a:lnTo>
                  <a:pt x="1696903" y="1693401"/>
                </a:lnTo>
                <a:lnTo>
                  <a:pt x="0" y="16934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601084" y="3354127"/>
            <a:ext cx="8935562" cy="108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3D SKEN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45607" y="5089365"/>
            <a:ext cx="9258080" cy="2409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  <a:spcBef>
                <a:spcPct val="0"/>
              </a:spcBef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Trojrozměrný sken vyžaduje další senzory, např. infračervený promítač, který vytváří hloubkovou mapu obličeje. Dochází k výpočtu, za jak dlouho se světlo vydávané kamerou odrazí od jeho tváře a vrátí se zpět k telefonu. Z toho pak systém vytvoří 3D model obličeje. Poprvé s objevil v iPhonu X v roce 2017. Tuto funkci nazvali “Face ID”.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45607" y="7966072"/>
            <a:ext cx="4206032" cy="896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  <a:hlinkClick r:id="rId6" tooltip="https://www.youtube.com/watch?v=g4m6StzUcOw"/>
              </a:rPr>
              <a:t>Odkaz na video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86705" y="537863"/>
            <a:ext cx="13514590" cy="3390934"/>
          </a:xfrm>
          <a:custGeom>
            <a:avLst/>
            <a:gdLst/>
            <a:ahLst/>
            <a:cxnLst/>
            <a:rect r="r" b="b" t="t" l="l"/>
            <a:pathLst>
              <a:path h="3390934" w="13514590">
                <a:moveTo>
                  <a:pt x="0" y="0"/>
                </a:moveTo>
                <a:lnTo>
                  <a:pt x="13514590" y="0"/>
                </a:lnTo>
                <a:lnTo>
                  <a:pt x="13514590" y="3390933"/>
                </a:lnTo>
                <a:lnTo>
                  <a:pt x="0" y="33909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235156" y="1284093"/>
            <a:ext cx="12061412" cy="1707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09"/>
              </a:lnSpc>
              <a:spcBef>
                <a:spcPct val="0"/>
              </a:spcBef>
            </a:pPr>
            <a:r>
              <a:rPr lang="en-US" sz="10006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VÝHODY ROZPOZNÁVÁNÍ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06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386705" y="5348099"/>
            <a:ext cx="1696903" cy="1693401"/>
          </a:xfrm>
          <a:custGeom>
            <a:avLst/>
            <a:gdLst/>
            <a:ahLst/>
            <a:cxnLst/>
            <a:rect r="r" b="b" t="t" l="l"/>
            <a:pathLst>
              <a:path h="1693401" w="1696903">
                <a:moveTo>
                  <a:pt x="0" y="0"/>
                </a:moveTo>
                <a:lnTo>
                  <a:pt x="1696903" y="0"/>
                </a:lnTo>
                <a:lnTo>
                  <a:pt x="1696903" y="1693401"/>
                </a:lnTo>
                <a:lnTo>
                  <a:pt x="0" y="16934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19346" y="4652062"/>
            <a:ext cx="16493033" cy="491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87"/>
              </a:lnSpc>
              <a:spcBef>
                <a:spcPct val="0"/>
              </a:spcBef>
            </a:pPr>
            <a:r>
              <a:rPr lang="en-US" sz="27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Jaké jsou výhody rozpoznávání obličeje oproti čtečkám otisku prstů a zadáváni PIN kódu?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1840" y="5243324"/>
            <a:ext cx="16704320" cy="2744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1) rychlý a jednoduchý způsob odemykání</a:t>
            </a:r>
          </a:p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2) Zvýšené Zabezpečení</a:t>
            </a:r>
          </a:p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3) Možnost platit za věci bez nutnosti PIN kódu od karty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05577" y="457039"/>
            <a:ext cx="6697379" cy="9372922"/>
          </a:xfrm>
          <a:custGeom>
            <a:avLst/>
            <a:gdLst/>
            <a:ahLst/>
            <a:cxnLst/>
            <a:rect r="r" b="b" t="t" l="l"/>
            <a:pathLst>
              <a:path h="9372922" w="6697379">
                <a:moveTo>
                  <a:pt x="0" y="0"/>
                </a:moveTo>
                <a:lnTo>
                  <a:pt x="6697380" y="0"/>
                </a:lnTo>
                <a:lnTo>
                  <a:pt x="6697380" y="9372922"/>
                </a:lnTo>
                <a:lnTo>
                  <a:pt x="0" y="93729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394786" y="1710214"/>
            <a:ext cx="4918963" cy="6866572"/>
          </a:xfrm>
          <a:custGeom>
            <a:avLst/>
            <a:gdLst/>
            <a:ahLst/>
            <a:cxnLst/>
            <a:rect r="r" b="b" t="t" l="l"/>
            <a:pathLst>
              <a:path h="6866572" w="4918963">
                <a:moveTo>
                  <a:pt x="0" y="0"/>
                </a:moveTo>
                <a:lnTo>
                  <a:pt x="4918962" y="0"/>
                </a:lnTo>
                <a:lnTo>
                  <a:pt x="4918962" y="6866572"/>
                </a:lnTo>
                <a:lnTo>
                  <a:pt x="0" y="68665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88052" y="2477827"/>
            <a:ext cx="11035940" cy="2007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413"/>
              </a:lnSpc>
              <a:spcBef>
                <a:spcPct val="0"/>
              </a:spcBef>
            </a:pPr>
            <a:r>
              <a:rPr lang="en-US" sz="11723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UKÁZKA APLIKACÍ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57695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88052" y="4705694"/>
            <a:ext cx="9258080" cy="808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  <a:spcBef>
                <a:spcPct val="0"/>
              </a:spcBef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 rozpoznávání obličeje nevyužívá se žádná aplikace, jedná se totiž o systémovou funkci.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5907" y="2894043"/>
            <a:ext cx="6554005" cy="5696027"/>
          </a:xfrm>
          <a:custGeom>
            <a:avLst/>
            <a:gdLst/>
            <a:ahLst/>
            <a:cxnLst/>
            <a:rect r="r" b="b" t="t" l="l"/>
            <a:pathLst>
              <a:path h="5696027" w="6554005">
                <a:moveTo>
                  <a:pt x="0" y="0"/>
                </a:moveTo>
                <a:lnTo>
                  <a:pt x="6554005" y="0"/>
                </a:lnTo>
                <a:lnTo>
                  <a:pt x="6554005" y="5696027"/>
                </a:lnTo>
                <a:lnTo>
                  <a:pt x="0" y="56960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92495" y="1471453"/>
            <a:ext cx="3679642" cy="3672047"/>
          </a:xfrm>
          <a:custGeom>
            <a:avLst/>
            <a:gdLst/>
            <a:ahLst/>
            <a:cxnLst/>
            <a:rect r="r" b="b" t="t" l="l"/>
            <a:pathLst>
              <a:path h="3672047" w="3679642">
                <a:moveTo>
                  <a:pt x="0" y="0"/>
                </a:moveTo>
                <a:lnTo>
                  <a:pt x="3679642" y="0"/>
                </a:lnTo>
                <a:lnTo>
                  <a:pt x="3679642" y="3672047"/>
                </a:lnTo>
                <a:lnTo>
                  <a:pt x="0" y="367204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388820" y="8757924"/>
            <a:ext cx="1229733" cy="895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08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601084" y="3280413"/>
            <a:ext cx="8935562" cy="1088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43"/>
              </a:lnSpc>
            </a:pPr>
            <a:r>
              <a:rPr lang="en-US" sz="11405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ZDROJE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01084" y="4504150"/>
            <a:ext cx="9037743" cy="2409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https://www.alza.cz/slovnik/odemykani-oblicejem#princip</a:t>
            </a: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https://chatgpt.com/</a:t>
            </a: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https://jablickar.cz/rozpoznavani-obliceje-na-chytrych-telefonech-je-lepsi-face-id-nebo-reseni-androidu/</a:t>
            </a:r>
          </a:p>
          <a:p>
            <a:pPr algn="l" marL="491619" indent="-245809" lvl="1">
              <a:lnSpc>
                <a:spcPts val="3187"/>
              </a:lnSpc>
              <a:buFont typeface="Arial"/>
              <a:buChar char="•"/>
            </a:pPr>
            <a:r>
              <a:rPr lang="en-US" sz="22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https://blog.lebara.co.uk/cs/jak-funguje-rozpoznavani-obliceje-v-mobilnich-telefonech/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521383" y="2644476"/>
            <a:ext cx="4123310" cy="4114800"/>
          </a:xfrm>
          <a:custGeom>
            <a:avLst/>
            <a:gdLst/>
            <a:ahLst/>
            <a:cxnLst/>
            <a:rect r="r" b="b" t="t" l="l"/>
            <a:pathLst>
              <a:path h="4114800" w="4123310">
                <a:moveTo>
                  <a:pt x="0" y="0"/>
                </a:moveTo>
                <a:lnTo>
                  <a:pt x="4123311" y="0"/>
                </a:lnTo>
                <a:lnTo>
                  <a:pt x="4123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49018" y="4137324"/>
            <a:ext cx="10437882" cy="2621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92"/>
              </a:lnSpc>
            </a:pPr>
            <a:r>
              <a:rPr lang="en-US" sz="13323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Děkujeme za pozornost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1031553" y="7436081"/>
            <a:ext cx="20351105" cy="1150279"/>
            <a:chOff x="0" y="0"/>
            <a:chExt cx="5359962" cy="30295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359962" cy="302954"/>
            </a:xfrm>
            <a:custGeom>
              <a:avLst/>
              <a:gdLst/>
              <a:ahLst/>
              <a:cxnLst/>
              <a:rect r="r" b="b" t="t" l="l"/>
              <a:pathLst>
                <a:path h="302954" w="5359962">
                  <a:moveTo>
                    <a:pt x="0" y="0"/>
                  </a:moveTo>
                  <a:lnTo>
                    <a:pt x="5359962" y="0"/>
                  </a:lnTo>
                  <a:lnTo>
                    <a:pt x="5359962" y="302954"/>
                  </a:lnTo>
                  <a:lnTo>
                    <a:pt x="0" y="302954"/>
                  </a:lnTo>
                  <a:close/>
                </a:path>
              </a:pathLst>
            </a:custGeom>
            <a:solidFill>
              <a:srgbClr val="240960">
                <a:alpha val="28627"/>
              </a:srgbClr>
            </a:solidFill>
            <a:ln w="38100" cap="sq">
              <a:solidFill>
                <a:srgbClr val="FFFFFF">
                  <a:alpha val="28627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5359962" cy="3505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FFFFF">
                      <a:alpha val="28627"/>
                    </a:srgbClr>
                  </a:solidFill>
                  <a:latin typeface="Canva Sans"/>
                  <a:ea typeface="Canva Sans"/>
                  <a:cs typeface="Canva Sans"/>
                  <a:sym typeface="Canva Sans"/>
                </a:rPr>
                <a:t>Filip Dvořák, Filip Sochor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DAGRvvGl4AY</dc:identifier>
  <dcterms:modified xsi:type="dcterms:W3CDTF">2011-08-01T06:04:30Z</dcterms:modified>
  <cp:revision>1</cp:revision>
  <dc:title>Rozpoznávání obličeje</dc:title>
</cp:coreProperties>
</file>

<file path=docProps/thumbnail.jpeg>
</file>